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10080625" cy="129603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314E"/>
    <a:srgbClr val="0052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962" autoAdjust="0"/>
    <p:restoredTop sz="94660"/>
  </p:normalViewPr>
  <p:slideViewPr>
    <p:cSldViewPr>
      <p:cViewPr varScale="1">
        <p:scale>
          <a:sx n="118" d="100"/>
          <a:sy n="118" d="100"/>
        </p:scale>
        <p:origin x="6008" y="2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6047" y="2121058"/>
            <a:ext cx="8568531" cy="4512122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078" y="6807185"/>
            <a:ext cx="7560469" cy="3129084"/>
          </a:xfrm>
        </p:spPr>
        <p:txBody>
          <a:bodyPr/>
          <a:lstStyle>
            <a:lvl1pPr marL="0" indent="0" algn="ctr">
              <a:buNone/>
              <a:defRPr sz="2646"/>
            </a:lvl1pPr>
            <a:lvl2pPr marL="504017" indent="0" algn="ctr">
              <a:buNone/>
              <a:defRPr sz="2205"/>
            </a:lvl2pPr>
            <a:lvl3pPr marL="1008035" indent="0" algn="ctr">
              <a:buNone/>
              <a:defRPr sz="1984"/>
            </a:lvl3pPr>
            <a:lvl4pPr marL="1512052" indent="0" algn="ctr">
              <a:buNone/>
              <a:defRPr sz="1764"/>
            </a:lvl4pPr>
            <a:lvl5pPr marL="2016069" indent="0" algn="ctr">
              <a:buNone/>
              <a:defRPr sz="1764"/>
            </a:lvl5pPr>
            <a:lvl6pPr marL="2520086" indent="0" algn="ctr">
              <a:buNone/>
              <a:defRPr sz="1764"/>
            </a:lvl6pPr>
            <a:lvl7pPr marL="3024104" indent="0" algn="ctr">
              <a:buNone/>
              <a:defRPr sz="1764"/>
            </a:lvl7pPr>
            <a:lvl8pPr marL="3528121" indent="0" algn="ctr">
              <a:buNone/>
              <a:defRPr sz="1764"/>
            </a:lvl8pPr>
            <a:lvl9pPr marL="4032138" indent="0" algn="ctr">
              <a:buNone/>
              <a:defRPr sz="1764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AE9CF-04FF-4A7A-9470-14074D1FC826}" type="datetimeFigureOut">
              <a:rPr lang="zh-CN" altLang="en-US" smtClean="0"/>
              <a:t>2020/8/29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57A68-BCEF-4B13-BCD2-F35AB02ADC8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53989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AE9CF-04FF-4A7A-9470-14074D1FC826}" type="datetimeFigureOut">
              <a:rPr lang="zh-CN" altLang="en-US" smtClean="0"/>
              <a:t>2020/8/29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57A68-BCEF-4B13-BCD2-F35AB02ADC8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93737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3948" y="690018"/>
            <a:ext cx="2173635" cy="1098329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3044" y="690018"/>
            <a:ext cx="6394896" cy="1098329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AE9CF-04FF-4A7A-9470-14074D1FC826}" type="datetimeFigureOut">
              <a:rPr lang="zh-CN" altLang="en-US" smtClean="0"/>
              <a:t>2020/8/29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57A68-BCEF-4B13-BCD2-F35AB02ADC8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21842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AE9CF-04FF-4A7A-9470-14074D1FC826}" type="datetimeFigureOut">
              <a:rPr lang="zh-CN" altLang="en-US" smtClean="0"/>
              <a:t>2020/8/29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57A68-BCEF-4B13-BCD2-F35AB02ADC8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3216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793" y="3231091"/>
            <a:ext cx="8694539" cy="5391145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793" y="8673238"/>
            <a:ext cx="8694539" cy="2835076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4017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8035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205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606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200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4104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812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213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AE9CF-04FF-4A7A-9470-14074D1FC826}" type="datetimeFigureOut">
              <a:rPr lang="zh-CN" altLang="en-US" smtClean="0"/>
              <a:t>2020/8/29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57A68-BCEF-4B13-BCD2-F35AB02ADC8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24385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3043" y="3450093"/>
            <a:ext cx="4284266" cy="822322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3316" y="3450093"/>
            <a:ext cx="4284266" cy="822322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AE9CF-04FF-4A7A-9470-14074D1FC826}" type="datetimeFigureOut">
              <a:rPr lang="zh-CN" altLang="en-US" smtClean="0"/>
              <a:t>2020/8/29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57A68-BCEF-4B13-BCD2-F35AB02ADC8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8626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4356" y="690021"/>
            <a:ext cx="8694539" cy="250506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4357" y="3177087"/>
            <a:ext cx="4264576" cy="1557041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4017" indent="0">
              <a:buNone/>
              <a:defRPr sz="2205" b="1"/>
            </a:lvl2pPr>
            <a:lvl3pPr marL="1008035" indent="0">
              <a:buNone/>
              <a:defRPr sz="1984" b="1"/>
            </a:lvl3pPr>
            <a:lvl4pPr marL="1512052" indent="0">
              <a:buNone/>
              <a:defRPr sz="1764" b="1"/>
            </a:lvl4pPr>
            <a:lvl5pPr marL="2016069" indent="0">
              <a:buNone/>
              <a:defRPr sz="1764" b="1"/>
            </a:lvl5pPr>
            <a:lvl6pPr marL="2520086" indent="0">
              <a:buNone/>
              <a:defRPr sz="1764" b="1"/>
            </a:lvl6pPr>
            <a:lvl7pPr marL="3024104" indent="0">
              <a:buNone/>
              <a:defRPr sz="1764" b="1"/>
            </a:lvl7pPr>
            <a:lvl8pPr marL="3528121" indent="0">
              <a:buNone/>
              <a:defRPr sz="1764" b="1"/>
            </a:lvl8pPr>
            <a:lvl9pPr marL="4032138" indent="0">
              <a:buNone/>
              <a:defRPr sz="1764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357" y="4734128"/>
            <a:ext cx="4264576" cy="6963189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317" y="3177087"/>
            <a:ext cx="4285579" cy="1557041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4017" indent="0">
              <a:buNone/>
              <a:defRPr sz="2205" b="1"/>
            </a:lvl2pPr>
            <a:lvl3pPr marL="1008035" indent="0">
              <a:buNone/>
              <a:defRPr sz="1984" b="1"/>
            </a:lvl3pPr>
            <a:lvl4pPr marL="1512052" indent="0">
              <a:buNone/>
              <a:defRPr sz="1764" b="1"/>
            </a:lvl4pPr>
            <a:lvl5pPr marL="2016069" indent="0">
              <a:buNone/>
              <a:defRPr sz="1764" b="1"/>
            </a:lvl5pPr>
            <a:lvl6pPr marL="2520086" indent="0">
              <a:buNone/>
              <a:defRPr sz="1764" b="1"/>
            </a:lvl6pPr>
            <a:lvl7pPr marL="3024104" indent="0">
              <a:buNone/>
              <a:defRPr sz="1764" b="1"/>
            </a:lvl7pPr>
            <a:lvl8pPr marL="3528121" indent="0">
              <a:buNone/>
              <a:defRPr sz="1764" b="1"/>
            </a:lvl8pPr>
            <a:lvl9pPr marL="4032138" indent="0">
              <a:buNone/>
              <a:defRPr sz="1764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317" y="4734128"/>
            <a:ext cx="4285579" cy="6963189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AE9CF-04FF-4A7A-9470-14074D1FC826}" type="datetimeFigureOut">
              <a:rPr lang="zh-CN" altLang="en-US" smtClean="0"/>
              <a:t>2020/8/29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57A68-BCEF-4B13-BCD2-F35AB02ADC8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77772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AE9CF-04FF-4A7A-9470-14074D1FC826}" type="datetimeFigureOut">
              <a:rPr lang="zh-CN" altLang="en-US" smtClean="0"/>
              <a:t>2020/8/29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57A68-BCEF-4B13-BCD2-F35AB02ADC8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46477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AE9CF-04FF-4A7A-9470-14074D1FC826}" type="datetimeFigureOut">
              <a:rPr lang="zh-CN" altLang="en-US" smtClean="0"/>
              <a:t>2020/8/29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57A68-BCEF-4B13-BCD2-F35AB02ADC8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47985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4356" y="864023"/>
            <a:ext cx="3251264" cy="3024082"/>
          </a:xfrm>
        </p:spPr>
        <p:txBody>
          <a:bodyPr anchor="b"/>
          <a:lstStyle>
            <a:lvl1pPr>
              <a:defRPr sz="3528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579" y="1866053"/>
            <a:ext cx="5103316" cy="9210249"/>
          </a:xfrm>
        </p:spPr>
        <p:txBody>
          <a:bodyPr/>
          <a:lstStyle>
            <a:lvl1pPr>
              <a:defRPr sz="3528"/>
            </a:lvl1pPr>
            <a:lvl2pPr>
              <a:defRPr sz="3087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4356" y="3888105"/>
            <a:ext cx="3251264" cy="7203195"/>
          </a:xfrm>
        </p:spPr>
        <p:txBody>
          <a:bodyPr/>
          <a:lstStyle>
            <a:lvl1pPr marL="0" indent="0">
              <a:buNone/>
              <a:defRPr sz="1764"/>
            </a:lvl1pPr>
            <a:lvl2pPr marL="504017" indent="0">
              <a:buNone/>
              <a:defRPr sz="1543"/>
            </a:lvl2pPr>
            <a:lvl3pPr marL="1008035" indent="0">
              <a:buNone/>
              <a:defRPr sz="1323"/>
            </a:lvl3pPr>
            <a:lvl4pPr marL="1512052" indent="0">
              <a:buNone/>
              <a:defRPr sz="1102"/>
            </a:lvl4pPr>
            <a:lvl5pPr marL="2016069" indent="0">
              <a:buNone/>
              <a:defRPr sz="1102"/>
            </a:lvl5pPr>
            <a:lvl6pPr marL="2520086" indent="0">
              <a:buNone/>
              <a:defRPr sz="1102"/>
            </a:lvl6pPr>
            <a:lvl7pPr marL="3024104" indent="0">
              <a:buNone/>
              <a:defRPr sz="1102"/>
            </a:lvl7pPr>
            <a:lvl8pPr marL="3528121" indent="0">
              <a:buNone/>
              <a:defRPr sz="1102"/>
            </a:lvl8pPr>
            <a:lvl9pPr marL="4032138" indent="0">
              <a:buNone/>
              <a:defRPr sz="1102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AE9CF-04FF-4A7A-9470-14074D1FC826}" type="datetimeFigureOut">
              <a:rPr lang="zh-CN" altLang="en-US" smtClean="0"/>
              <a:t>2020/8/29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57A68-BCEF-4B13-BCD2-F35AB02ADC8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6256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4356" y="864023"/>
            <a:ext cx="3251264" cy="3024082"/>
          </a:xfrm>
        </p:spPr>
        <p:txBody>
          <a:bodyPr anchor="b"/>
          <a:lstStyle>
            <a:lvl1pPr>
              <a:defRPr sz="3528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85579" y="1866053"/>
            <a:ext cx="5103316" cy="9210249"/>
          </a:xfrm>
        </p:spPr>
        <p:txBody>
          <a:bodyPr anchor="t"/>
          <a:lstStyle>
            <a:lvl1pPr marL="0" indent="0">
              <a:buNone/>
              <a:defRPr sz="3528"/>
            </a:lvl1pPr>
            <a:lvl2pPr marL="504017" indent="0">
              <a:buNone/>
              <a:defRPr sz="3087"/>
            </a:lvl2pPr>
            <a:lvl3pPr marL="1008035" indent="0">
              <a:buNone/>
              <a:defRPr sz="2646"/>
            </a:lvl3pPr>
            <a:lvl4pPr marL="1512052" indent="0">
              <a:buNone/>
              <a:defRPr sz="2205"/>
            </a:lvl4pPr>
            <a:lvl5pPr marL="2016069" indent="0">
              <a:buNone/>
              <a:defRPr sz="2205"/>
            </a:lvl5pPr>
            <a:lvl6pPr marL="2520086" indent="0">
              <a:buNone/>
              <a:defRPr sz="2205"/>
            </a:lvl6pPr>
            <a:lvl7pPr marL="3024104" indent="0">
              <a:buNone/>
              <a:defRPr sz="2205"/>
            </a:lvl7pPr>
            <a:lvl8pPr marL="3528121" indent="0">
              <a:buNone/>
              <a:defRPr sz="2205"/>
            </a:lvl8pPr>
            <a:lvl9pPr marL="4032138" indent="0">
              <a:buNone/>
              <a:defRPr sz="2205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4356" y="3888105"/>
            <a:ext cx="3251264" cy="7203195"/>
          </a:xfrm>
        </p:spPr>
        <p:txBody>
          <a:bodyPr/>
          <a:lstStyle>
            <a:lvl1pPr marL="0" indent="0">
              <a:buNone/>
              <a:defRPr sz="1764"/>
            </a:lvl1pPr>
            <a:lvl2pPr marL="504017" indent="0">
              <a:buNone/>
              <a:defRPr sz="1543"/>
            </a:lvl2pPr>
            <a:lvl3pPr marL="1008035" indent="0">
              <a:buNone/>
              <a:defRPr sz="1323"/>
            </a:lvl3pPr>
            <a:lvl4pPr marL="1512052" indent="0">
              <a:buNone/>
              <a:defRPr sz="1102"/>
            </a:lvl4pPr>
            <a:lvl5pPr marL="2016069" indent="0">
              <a:buNone/>
              <a:defRPr sz="1102"/>
            </a:lvl5pPr>
            <a:lvl6pPr marL="2520086" indent="0">
              <a:buNone/>
              <a:defRPr sz="1102"/>
            </a:lvl6pPr>
            <a:lvl7pPr marL="3024104" indent="0">
              <a:buNone/>
              <a:defRPr sz="1102"/>
            </a:lvl7pPr>
            <a:lvl8pPr marL="3528121" indent="0">
              <a:buNone/>
              <a:defRPr sz="1102"/>
            </a:lvl8pPr>
            <a:lvl9pPr marL="4032138" indent="0">
              <a:buNone/>
              <a:defRPr sz="1102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AE9CF-04FF-4A7A-9470-14074D1FC826}" type="datetimeFigureOut">
              <a:rPr lang="zh-CN" altLang="en-US" smtClean="0"/>
              <a:t>2020/8/29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57A68-BCEF-4B13-BCD2-F35AB02ADC8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24454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3043" y="690021"/>
            <a:ext cx="8694539" cy="25050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043" y="3450093"/>
            <a:ext cx="8694539" cy="82232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3043" y="12012327"/>
            <a:ext cx="2268141" cy="6900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AAE9CF-04FF-4A7A-9470-14074D1FC826}" type="datetimeFigureOut">
              <a:rPr lang="zh-CN" altLang="en-US" smtClean="0"/>
              <a:t>2020/8/29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9207" y="12012327"/>
            <a:ext cx="3402211" cy="6900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19441" y="12012327"/>
            <a:ext cx="2268141" cy="6900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157A68-BCEF-4B13-BCD2-F35AB02ADC8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9244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8035" rtl="0" eaLnBrk="1" latinLnBrk="0" hangingPunct="1">
        <a:lnSpc>
          <a:spcPct val="90000"/>
        </a:lnSpc>
        <a:spcBef>
          <a:spcPct val="0"/>
        </a:spcBef>
        <a:buNone/>
        <a:defRPr sz="485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2009" indent="-252009" algn="l" defTabSz="1008035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7" kern="1200">
          <a:solidFill>
            <a:schemeClr val="tx1"/>
          </a:solidFill>
          <a:latin typeface="+mn-lt"/>
          <a:ea typeface="+mn-ea"/>
          <a:cs typeface="+mn-cs"/>
        </a:defRPr>
      </a:lvl1pPr>
      <a:lvl2pPr marL="756026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60043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4060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8078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2095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6112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80130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4147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4017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8035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2052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6069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20086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4104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8121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2138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sv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sv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圆角矩形 15">
            <a:extLst>
              <a:ext uri="{FF2B5EF4-FFF2-40B4-BE49-F238E27FC236}">
                <a16:creationId xmlns:a16="http://schemas.microsoft.com/office/drawing/2014/main" id="{2A3BAB61-64BF-4AF1-B65D-565D9FBBE652}"/>
              </a:ext>
            </a:extLst>
          </p:cNvPr>
          <p:cNvSpPr/>
          <p:nvPr/>
        </p:nvSpPr>
        <p:spPr>
          <a:xfrm>
            <a:off x="362941" y="3312107"/>
            <a:ext cx="2160000" cy="3242530"/>
          </a:xfrm>
          <a:prstGeom prst="roundRect">
            <a:avLst>
              <a:gd name="adj" fmla="val 23723"/>
            </a:avLst>
          </a:prstGeom>
          <a:solidFill>
            <a:srgbClr val="0052D9">
              <a:alpha val="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zh-CN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pic>
        <p:nvPicPr>
          <p:cNvPr id="8" name="图片 7" descr="图片包含 游戏机&#10;&#10;描述已自动生成">
            <a:extLst>
              <a:ext uri="{FF2B5EF4-FFF2-40B4-BE49-F238E27FC236}">
                <a16:creationId xmlns:a16="http://schemas.microsoft.com/office/drawing/2014/main" id="{4366B0F6-4D7F-DC4E-8ED0-FA79BBD3E66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90" t="20751" r="33486" b="58955"/>
          <a:stretch/>
        </p:blipFill>
        <p:spPr>
          <a:xfrm>
            <a:off x="505801" y="3400679"/>
            <a:ext cx="720080" cy="649501"/>
          </a:xfrm>
          <a:prstGeom prst="rect">
            <a:avLst/>
          </a:prstGeom>
        </p:spPr>
      </p:pic>
      <p:sp>
        <p:nvSpPr>
          <p:cNvPr id="10" name="圆角矩形 9">
            <a:extLst>
              <a:ext uri="{FF2B5EF4-FFF2-40B4-BE49-F238E27FC236}">
                <a16:creationId xmlns:a16="http://schemas.microsoft.com/office/drawing/2014/main" id="{5793779E-8916-4354-B03A-2E07601100DD}"/>
              </a:ext>
            </a:extLst>
          </p:cNvPr>
          <p:cNvSpPr/>
          <p:nvPr/>
        </p:nvSpPr>
        <p:spPr>
          <a:xfrm>
            <a:off x="2902568" y="1296442"/>
            <a:ext cx="6818374" cy="1683841"/>
          </a:xfrm>
          <a:prstGeom prst="roundRect">
            <a:avLst/>
          </a:prstGeom>
          <a:solidFill>
            <a:srgbClr val="0052D9">
              <a:alpha val="5000"/>
            </a:srgbClr>
          </a:solidFill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pPr lvl="0">
              <a:lnSpc>
                <a:spcPct val="150000"/>
              </a:lnSpc>
            </a:pPr>
            <a:r>
              <a:rPr lang="en-US" altLang="zh-CN" sz="1600" b="1">
                <a:solidFill>
                  <a:srgbClr val="1F314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A</a:t>
            </a:r>
            <a:r>
              <a:rPr lang="zh-CN" altLang="en-US" sz="1600" b="1">
                <a:solidFill>
                  <a:srgbClr val="1F314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分类</a:t>
            </a:r>
            <a:r>
              <a:rPr lang="zh-CN" altLang="en-US" sz="1600" b="1" dirty="0">
                <a:solidFill>
                  <a:srgbClr val="1F314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的人口学特征及推导规模</a:t>
            </a:r>
            <a:endParaRPr lang="en-US" altLang="zh-CN" sz="1050">
              <a:solidFill>
                <a:srgbClr val="1F314E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050"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人口学</a:t>
            </a: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特征包括：性别、年龄、学历、职业、收入、城市线级等等</a:t>
            </a:r>
            <a:endParaRPr lang="en-US" altLang="zh-CN" sz="1050">
              <a:solidFill>
                <a:schemeClr val="tx1">
                  <a:lumMod val="75000"/>
                  <a:lumOff val="25000"/>
                </a:schemeClr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050"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可以</a:t>
            </a: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是百分比的描述（定量研究适用），也可以是大概地描述（定性研究适用）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45B0898A-014D-477E-A67D-4C2E074F16BF}"/>
              </a:ext>
            </a:extLst>
          </p:cNvPr>
          <p:cNvSpPr txBox="1"/>
          <p:nvPr/>
        </p:nvSpPr>
        <p:spPr>
          <a:xfrm>
            <a:off x="362941" y="371545"/>
            <a:ext cx="71822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srgbClr val="0152D9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用户分类 </a:t>
            </a:r>
            <a:r>
              <a:rPr lang="en-US" altLang="zh-CN" sz="3600" dirty="0">
                <a:solidFill>
                  <a:srgbClr val="0152D9"/>
                </a:solidFill>
                <a:latin typeface="TTTGB Medium" panose="020C06030202040F0204" pitchFamily="34" charset="-122"/>
                <a:ea typeface="TTTGB Medium" panose="020C06030202040F0204" pitchFamily="34" charset="-122"/>
              </a:rPr>
              <a:t>–</a:t>
            </a:r>
            <a:r>
              <a:rPr lang="zh-CN" altLang="en-US" sz="3600" dirty="0">
                <a:solidFill>
                  <a:srgbClr val="0152D9"/>
                </a:solidFill>
                <a:latin typeface="TTTGB Medium" panose="020C06030202040F0204" pitchFamily="34" charset="-122"/>
                <a:ea typeface="TTTGB Medium" panose="020C06030202040F0204" pitchFamily="34" charset="-122"/>
              </a:rPr>
              <a:t> </a:t>
            </a:r>
            <a:r>
              <a:rPr lang="en-US" altLang="zh-CN" sz="3600" dirty="0">
                <a:solidFill>
                  <a:srgbClr val="0152D9"/>
                </a:solidFill>
                <a:latin typeface="TTTGB Medium" panose="020C06030202040F0204" pitchFamily="34" charset="-122"/>
                <a:ea typeface="TTTGB Medium" panose="020C06030202040F0204" pitchFamily="34" charset="-122"/>
              </a:rPr>
              <a:t>A</a:t>
            </a:r>
            <a:r>
              <a:rPr lang="zh-CN" altLang="en-US" sz="1050" dirty="0">
                <a:solidFill>
                  <a:srgbClr val="0152D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（为本类用户起一个易与理解和识别的名字）</a:t>
            </a:r>
            <a:endParaRPr lang="zh-CN" altLang="en-US" sz="3600" dirty="0">
              <a:solidFill>
                <a:srgbClr val="0152D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圆角矩形 11">
            <a:extLst>
              <a:ext uri="{FF2B5EF4-FFF2-40B4-BE49-F238E27FC236}">
                <a16:creationId xmlns:a16="http://schemas.microsoft.com/office/drawing/2014/main" id="{63415878-FE66-4866-B5F1-F51E6C0E645A}"/>
              </a:ext>
            </a:extLst>
          </p:cNvPr>
          <p:cNvSpPr/>
          <p:nvPr/>
        </p:nvSpPr>
        <p:spPr>
          <a:xfrm>
            <a:off x="366200" y="6883931"/>
            <a:ext cx="9354742" cy="2880000"/>
          </a:xfrm>
          <a:prstGeom prst="roundRect">
            <a:avLst/>
          </a:prstGeom>
          <a:solidFill>
            <a:srgbClr val="0052D9">
              <a:alpha val="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zh-CN" altLang="en-US" sz="1600" b="1" dirty="0">
                <a:solidFill>
                  <a:srgbClr val="1F314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关于产品的典型行为、态度等</a:t>
            </a:r>
          </a:p>
        </p:txBody>
      </p:sp>
      <p:sp>
        <p:nvSpPr>
          <p:cNvPr id="13" name="圆角矩形 12">
            <a:extLst>
              <a:ext uri="{FF2B5EF4-FFF2-40B4-BE49-F238E27FC236}">
                <a16:creationId xmlns:a16="http://schemas.microsoft.com/office/drawing/2014/main" id="{6FB7B0CB-730B-4B18-993F-08C42299FEBF}"/>
              </a:ext>
            </a:extLst>
          </p:cNvPr>
          <p:cNvSpPr/>
          <p:nvPr/>
        </p:nvSpPr>
        <p:spPr>
          <a:xfrm>
            <a:off x="3967773" y="10096683"/>
            <a:ext cx="3240000" cy="2160000"/>
          </a:xfrm>
          <a:prstGeom prst="roundRect">
            <a:avLst/>
          </a:prstGeom>
          <a:solidFill>
            <a:srgbClr val="0052D9">
              <a:alpha val="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zh-CN" altLang="en-US" sz="1600" b="1" dirty="0">
                <a:solidFill>
                  <a:srgbClr val="1F314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痛点及需求、产品机会点</a:t>
            </a:r>
          </a:p>
        </p:txBody>
      </p:sp>
      <p:sp>
        <p:nvSpPr>
          <p:cNvPr id="14" name="圆角矩形 13">
            <a:extLst>
              <a:ext uri="{FF2B5EF4-FFF2-40B4-BE49-F238E27FC236}">
                <a16:creationId xmlns:a16="http://schemas.microsoft.com/office/drawing/2014/main" id="{436861A0-FE6E-42C2-A1DD-E39A39EE1C63}"/>
              </a:ext>
            </a:extLst>
          </p:cNvPr>
          <p:cNvSpPr/>
          <p:nvPr/>
        </p:nvSpPr>
        <p:spPr>
          <a:xfrm>
            <a:off x="2893727" y="3312107"/>
            <a:ext cx="6827215" cy="3240000"/>
          </a:xfrm>
          <a:prstGeom prst="roundRect">
            <a:avLst/>
          </a:prstGeom>
          <a:solidFill>
            <a:srgbClr val="0052D9">
              <a:alpha val="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/>
            <a:r>
              <a:rPr lang="zh-CN" altLang="en-US" sz="1600" b="1" dirty="0">
                <a:solidFill>
                  <a:srgbClr val="1F314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典型人物的一天</a:t>
            </a:r>
            <a:r>
              <a:rPr lang="en-US" altLang="zh-CN" sz="1600" b="1">
                <a:solidFill>
                  <a:srgbClr val="1F314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/</a:t>
            </a:r>
            <a:r>
              <a:rPr lang="zh-CN" altLang="en-US" sz="1600" b="1">
                <a:solidFill>
                  <a:srgbClr val="1F314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使用</a:t>
            </a:r>
            <a:r>
              <a:rPr lang="zh-CN" altLang="en-US" sz="1600" b="1" dirty="0">
                <a:solidFill>
                  <a:srgbClr val="1F314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流程</a:t>
            </a:r>
            <a:r>
              <a:rPr lang="en-US" altLang="zh-CN" sz="1600" b="1">
                <a:solidFill>
                  <a:srgbClr val="1F314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/</a:t>
            </a:r>
            <a:r>
              <a:rPr lang="zh-CN" altLang="en-US" sz="1600" b="1">
                <a:solidFill>
                  <a:srgbClr val="1F314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生活</a:t>
            </a:r>
            <a:r>
              <a:rPr lang="zh-CN" altLang="en-US" sz="1600" b="1" dirty="0">
                <a:solidFill>
                  <a:srgbClr val="1F314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形态</a:t>
            </a:r>
          </a:p>
        </p:txBody>
      </p:sp>
      <p:sp>
        <p:nvSpPr>
          <p:cNvPr id="15" name="圆角矩形 14">
            <a:extLst>
              <a:ext uri="{FF2B5EF4-FFF2-40B4-BE49-F238E27FC236}">
                <a16:creationId xmlns:a16="http://schemas.microsoft.com/office/drawing/2014/main" id="{3B181041-514F-4769-B026-B1E52DD19D58}"/>
              </a:ext>
            </a:extLst>
          </p:cNvPr>
          <p:cNvSpPr/>
          <p:nvPr/>
        </p:nvSpPr>
        <p:spPr>
          <a:xfrm>
            <a:off x="362941" y="10096683"/>
            <a:ext cx="3240000" cy="2160000"/>
          </a:xfrm>
          <a:prstGeom prst="roundRect">
            <a:avLst/>
          </a:prstGeom>
          <a:solidFill>
            <a:srgbClr val="0052D9">
              <a:alpha val="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zh-CN" altLang="en-US" sz="1600" b="1" dirty="0">
                <a:solidFill>
                  <a:srgbClr val="1F314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消费或使用决策机制</a:t>
            </a:r>
          </a:p>
        </p:txBody>
      </p:sp>
      <p:sp>
        <p:nvSpPr>
          <p:cNvPr id="17" name="圆角矩形 16">
            <a:extLst>
              <a:ext uri="{FF2B5EF4-FFF2-40B4-BE49-F238E27FC236}">
                <a16:creationId xmlns:a16="http://schemas.microsoft.com/office/drawing/2014/main" id="{38D55A39-5960-4D09-989C-90B32A9DD693}"/>
              </a:ext>
            </a:extLst>
          </p:cNvPr>
          <p:cNvSpPr/>
          <p:nvPr/>
        </p:nvSpPr>
        <p:spPr>
          <a:xfrm>
            <a:off x="7572604" y="10096684"/>
            <a:ext cx="2148338" cy="2159999"/>
          </a:xfrm>
          <a:prstGeom prst="roundRect">
            <a:avLst/>
          </a:prstGeom>
          <a:solidFill>
            <a:srgbClr val="0052D9">
              <a:alpha val="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zh-CN" altLang="en-US" sz="1200" dirty="0">
                <a:solidFill>
                  <a:schemeClr val="accent1">
                    <a:lumMod val="60000"/>
                    <a:lumOff val="40000"/>
                  </a:schemeClr>
                </a:solidFill>
                <a:latin typeface="TTTGB Medium" panose="020C06030202040F0204" pitchFamily="34" charset="-122"/>
                <a:ea typeface="TTTGB Medium" panose="020C06030202040F0204" pitchFamily="34" charset="-122"/>
              </a:rPr>
              <a:t>其他值得描绘的内容，可视研究需求增加模块进行描述</a:t>
            </a:r>
          </a:p>
        </p:txBody>
      </p:sp>
      <p:grpSp>
        <p:nvGrpSpPr>
          <p:cNvPr id="35" name="组合 34">
            <a:extLst>
              <a:ext uri="{FF2B5EF4-FFF2-40B4-BE49-F238E27FC236}">
                <a16:creationId xmlns:a16="http://schemas.microsoft.com/office/drawing/2014/main" id="{F65DE109-10B0-4341-BB3C-593FBAECBCBE}"/>
              </a:ext>
            </a:extLst>
          </p:cNvPr>
          <p:cNvGrpSpPr/>
          <p:nvPr/>
        </p:nvGrpSpPr>
        <p:grpSpPr>
          <a:xfrm>
            <a:off x="7744980" y="297876"/>
            <a:ext cx="1967317" cy="720000"/>
            <a:chOff x="397248" y="2991563"/>
            <a:chExt cx="1967317" cy="720000"/>
          </a:xfrm>
        </p:grpSpPr>
        <p:grpSp>
          <p:nvGrpSpPr>
            <p:cNvPr id="4" name="组合 3">
              <a:extLst>
                <a:ext uri="{FF2B5EF4-FFF2-40B4-BE49-F238E27FC236}">
                  <a16:creationId xmlns:a16="http://schemas.microsoft.com/office/drawing/2014/main" id="{1E0A7CB1-3898-4C46-AE39-FE58D2A3A25A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97248" y="2991563"/>
              <a:ext cx="1967317" cy="720000"/>
              <a:chOff x="93174" y="5182845"/>
              <a:chExt cx="3842826" cy="1406399"/>
            </a:xfrm>
          </p:grpSpPr>
          <p:pic>
            <p:nvPicPr>
              <p:cNvPr id="2" name="图片 1">
                <a:extLst>
                  <a:ext uri="{FF2B5EF4-FFF2-40B4-BE49-F238E27FC236}">
                    <a16:creationId xmlns:a16="http://schemas.microsoft.com/office/drawing/2014/main" id="{600C86A2-9491-49A9-8276-D59BBF36101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35520" y="5552178"/>
                <a:ext cx="3600480" cy="1037066"/>
              </a:xfrm>
              <a:prstGeom prst="rect">
                <a:avLst/>
              </a:prstGeom>
            </p:spPr>
          </p:pic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4834D49B-CC1E-4C12-941B-3FA44F0CF0A1}"/>
                  </a:ext>
                </a:extLst>
              </p:cNvPr>
              <p:cNvSpPr txBox="1"/>
              <p:nvPr/>
            </p:nvSpPr>
            <p:spPr>
              <a:xfrm>
                <a:off x="93174" y="5182845"/>
                <a:ext cx="1523495" cy="4616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900" dirty="0">
                    <a:solidFill>
                      <a:srgbClr val="0152D9"/>
                    </a:solidFill>
                    <a:latin typeface="TTTGB Medium" panose="020C06030202040F0204" pitchFamily="34" charset="-122"/>
                    <a:ea typeface="TTTGB Medium" panose="020C06030202040F0204" pitchFamily="34" charset="-122"/>
                  </a:rPr>
                  <a:t>各分类概览</a:t>
                </a:r>
              </a:p>
            </p:txBody>
          </p:sp>
        </p:grpSp>
        <p:sp>
          <p:nvSpPr>
            <p:cNvPr id="3" name="文本框 2">
              <a:extLst>
                <a:ext uri="{FF2B5EF4-FFF2-40B4-BE49-F238E27FC236}">
                  <a16:creationId xmlns:a16="http://schemas.microsoft.com/office/drawing/2014/main" id="{60E4800A-4DA0-4FB1-90A3-AF1053D69CD7}"/>
                </a:ext>
              </a:extLst>
            </p:cNvPr>
            <p:cNvSpPr txBox="1"/>
            <p:nvPr/>
          </p:nvSpPr>
          <p:spPr>
            <a:xfrm>
              <a:off x="715221" y="3220065"/>
              <a:ext cx="144000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</a:t>
              </a:r>
              <a:endParaRPr lang="zh-CN" altLang="en-US" sz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id="{CD0FF9E1-96A2-4C50-8E75-ACF06B1596C3}"/>
                </a:ext>
              </a:extLst>
            </p:cNvPr>
            <p:cNvSpPr txBox="1"/>
            <p:nvPr/>
          </p:nvSpPr>
          <p:spPr>
            <a:xfrm>
              <a:off x="562849" y="3484523"/>
              <a:ext cx="144000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B</a:t>
              </a:r>
              <a:endParaRPr lang="zh-CN" altLang="en-US" sz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id="{967AEB1C-D60A-443F-A92F-6FFF4F09E839}"/>
                </a:ext>
              </a:extLst>
            </p:cNvPr>
            <p:cNvSpPr txBox="1"/>
            <p:nvPr/>
          </p:nvSpPr>
          <p:spPr>
            <a:xfrm>
              <a:off x="843319" y="3484523"/>
              <a:ext cx="144000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</a:t>
              </a:r>
              <a:endParaRPr lang="zh-CN" altLang="en-US" sz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0" name="矩形 19">
            <a:extLst>
              <a:ext uri="{FF2B5EF4-FFF2-40B4-BE49-F238E27FC236}">
                <a16:creationId xmlns:a16="http://schemas.microsoft.com/office/drawing/2014/main" id="{A0AF8AC1-7F08-4427-8B5C-2C46AA12AA13}"/>
              </a:ext>
            </a:extLst>
          </p:cNvPr>
          <p:cNvSpPr/>
          <p:nvPr/>
        </p:nvSpPr>
        <p:spPr>
          <a:xfrm>
            <a:off x="1060583" y="2753473"/>
            <a:ext cx="723275" cy="200055"/>
          </a:xfrm>
          <a:prstGeom prst="rect">
            <a:avLst/>
          </a:prstGeom>
          <a:solidFill>
            <a:srgbClr val="0052D9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t">
            <a:spAutoFit/>
          </a:bodyPr>
          <a:lstStyle/>
          <a:p>
            <a:r>
              <a:rPr lang="zh-CN" altLang="en-US" sz="700" dirty="0">
                <a:solidFill>
                  <a:srgbClr val="0052D9">
                    <a:alpha val="30000"/>
                  </a:srgbClr>
                </a:solidFill>
                <a:latin typeface="Microsoft YaHei Light" panose="020B0503020204020204" pitchFamily="34" charset="-122"/>
                <a:ea typeface="Microsoft YaHei Light" panose="020B0503020204020204" pitchFamily="34" charset="-122"/>
              </a:rPr>
              <a:t>典型用户照片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01EB55A8-88FD-4272-AFA4-AEA1E9F9F1AE}"/>
              </a:ext>
            </a:extLst>
          </p:cNvPr>
          <p:cNvSpPr/>
          <p:nvPr/>
        </p:nvSpPr>
        <p:spPr>
          <a:xfrm>
            <a:off x="362941" y="12508662"/>
            <a:ext cx="935474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100" i="1" dirty="0">
                <a:solidFill>
                  <a:schemeClr val="accent1">
                    <a:lumMod val="60000"/>
                    <a:lumOff val="40000"/>
                  </a:schemeClr>
                </a:solidFill>
                <a:latin typeface="Microsoft YaHei Light" panose="020B0503020204020204" pitchFamily="34" charset="-122"/>
                <a:ea typeface="Microsoft YaHei Light" panose="020B0503020204020204" pitchFamily="34" charset="-122"/>
              </a:rPr>
              <a:t>* </a:t>
            </a:r>
            <a:r>
              <a:rPr lang="zh-CN" altLang="en-US" sz="1100" i="1" dirty="0">
                <a:solidFill>
                  <a:schemeClr val="accent1">
                    <a:lumMod val="60000"/>
                    <a:lumOff val="40000"/>
                  </a:schemeClr>
                </a:solidFill>
                <a:latin typeface="Microsoft YaHei Light" panose="020B0503020204020204" pitchFamily="34" charset="-122"/>
                <a:ea typeface="Microsoft YaHei Light" panose="020B0503020204020204" pitchFamily="34" charset="-122"/>
              </a:rPr>
              <a:t>模版使用提示：画像呈现哪些内容需要结合业务目标及研究需求设定，本模板列出的各模块仅供参考，读者可自行增删以更好地表达研究结果。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882A56A5-461E-D442-93B4-F97CA52AAF53}"/>
              </a:ext>
            </a:extLst>
          </p:cNvPr>
          <p:cNvSpPr/>
          <p:nvPr/>
        </p:nvSpPr>
        <p:spPr>
          <a:xfrm>
            <a:off x="-9301" y="451111"/>
            <a:ext cx="45719" cy="566765"/>
          </a:xfrm>
          <a:prstGeom prst="rect">
            <a:avLst/>
          </a:prstGeom>
          <a:solidFill>
            <a:srgbClr val="0052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pic>
        <p:nvPicPr>
          <p:cNvPr id="25" name="图片 24">
            <a:extLst>
              <a:ext uri="{FF2B5EF4-FFF2-40B4-BE49-F238E27FC236}">
                <a16:creationId xmlns:a16="http://schemas.microsoft.com/office/drawing/2014/main" id="{93133BC9-25A6-6F44-8ECF-AE84FB300CF1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221" y="1507271"/>
            <a:ext cx="1270000" cy="1270000"/>
          </a:xfrm>
          <a:prstGeom prst="rect">
            <a:avLst/>
          </a:prstGeom>
        </p:spPr>
      </p:pic>
      <p:sp>
        <p:nvSpPr>
          <p:cNvPr id="34" name="文本框 33">
            <a:extLst>
              <a:ext uri="{FF2B5EF4-FFF2-40B4-BE49-F238E27FC236}">
                <a16:creationId xmlns:a16="http://schemas.microsoft.com/office/drawing/2014/main" id="{905EDCFC-C343-8640-BB14-A285D10FC37E}"/>
              </a:ext>
            </a:extLst>
          </p:cNvPr>
          <p:cNvSpPr txBox="1"/>
          <p:nvPr/>
        </p:nvSpPr>
        <p:spPr>
          <a:xfrm>
            <a:off x="581140" y="3837616"/>
            <a:ext cx="16574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rgbClr val="0052D9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典型原话引用</a:t>
            </a:r>
          </a:p>
        </p:txBody>
      </p:sp>
      <p:pic>
        <p:nvPicPr>
          <p:cNvPr id="38" name="图形 37" descr="秒表 75%">
            <a:extLst>
              <a:ext uri="{FF2B5EF4-FFF2-40B4-BE49-F238E27FC236}">
                <a16:creationId xmlns:a16="http://schemas.microsoft.com/office/drawing/2014/main" id="{F1B97EC3-A546-8545-81E7-BD4824FBD47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102500" y="5754324"/>
            <a:ext cx="439248" cy="439248"/>
          </a:xfrm>
          <a:prstGeom prst="rect">
            <a:avLst/>
          </a:prstGeom>
        </p:spPr>
      </p:pic>
      <p:pic>
        <p:nvPicPr>
          <p:cNvPr id="40" name="图形 39" descr="秒表 25%">
            <a:extLst>
              <a:ext uri="{FF2B5EF4-FFF2-40B4-BE49-F238E27FC236}">
                <a16:creationId xmlns:a16="http://schemas.microsoft.com/office/drawing/2014/main" id="{2A4BA2E1-3728-964E-B050-FC0326BA644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102500" y="3961707"/>
            <a:ext cx="439248" cy="439248"/>
          </a:xfrm>
          <a:prstGeom prst="rect">
            <a:avLst/>
          </a:prstGeom>
        </p:spPr>
      </p:pic>
      <p:pic>
        <p:nvPicPr>
          <p:cNvPr id="42" name="图形 41" descr="秒表 50%">
            <a:extLst>
              <a:ext uri="{FF2B5EF4-FFF2-40B4-BE49-F238E27FC236}">
                <a16:creationId xmlns:a16="http://schemas.microsoft.com/office/drawing/2014/main" id="{83C585DF-866D-4143-B261-806E5E4E0BF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3102500" y="4559246"/>
            <a:ext cx="439248" cy="439248"/>
          </a:xfrm>
          <a:prstGeom prst="rect">
            <a:avLst/>
          </a:prstGeom>
        </p:spPr>
      </p:pic>
      <p:pic>
        <p:nvPicPr>
          <p:cNvPr id="44" name="图形 43" descr="秒表 75%">
            <a:extLst>
              <a:ext uri="{FF2B5EF4-FFF2-40B4-BE49-F238E27FC236}">
                <a16:creationId xmlns:a16="http://schemas.microsoft.com/office/drawing/2014/main" id="{14FDE0D9-BA5C-2C4A-B07E-670647BB6350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3102500" y="5156785"/>
            <a:ext cx="439248" cy="439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5438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644</TotalTime>
  <Words>163</Words>
  <Application>Microsoft Macintosh PowerPoint</Application>
  <PresentationFormat>自定义</PresentationFormat>
  <Paragraphs>16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9" baseType="lpstr">
      <vt:lpstr>Microsoft YaHei</vt:lpstr>
      <vt:lpstr>Microsoft YaHei</vt:lpstr>
      <vt:lpstr>Microsoft YaHei Light</vt:lpstr>
      <vt:lpstr>TTTGB Medium</vt:lpstr>
      <vt:lpstr>Arial</vt:lpstr>
      <vt:lpstr>Calibri</vt:lpstr>
      <vt:lpstr>Calibri Light</vt:lpstr>
      <vt:lpstr>Office 主题​​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T100429</dc:creator>
  <cp:lastModifiedBy>侯 犀铠</cp:lastModifiedBy>
  <cp:revision>10</cp:revision>
  <dcterms:created xsi:type="dcterms:W3CDTF">2020-08-17T08:10:59Z</dcterms:created>
  <dcterms:modified xsi:type="dcterms:W3CDTF">2020-08-29T09:26:59Z</dcterms:modified>
</cp:coreProperties>
</file>